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3" r:id="rId4"/>
    <p:sldId id="264" r:id="rId5"/>
    <p:sldId id="265" r:id="rId6"/>
    <p:sldId id="260" r:id="rId7"/>
    <p:sldId id="259" r:id="rId8"/>
    <p:sldId id="262" r:id="rId9"/>
    <p:sldId id="257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3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48"/>
    <p:restoredTop sz="96327"/>
  </p:normalViewPr>
  <p:slideViewPr>
    <p:cSldViewPr snapToGrid="0" snapToObjects="1">
      <p:cViewPr varScale="1">
        <p:scale>
          <a:sx n="86" d="100"/>
          <a:sy n="86" d="100"/>
        </p:scale>
        <p:origin x="98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10/23/2023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10/23/2023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10/23/2023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youtube.com/watch?v=AyVu4AE25DM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8F18E-EC17-B34C-80DF-5573FF662C6B}"/>
              </a:ext>
            </a:extLst>
          </p:cNvPr>
          <p:cNvSpPr txBox="1"/>
          <p:nvPr/>
        </p:nvSpPr>
        <p:spPr>
          <a:xfrm>
            <a:off x="567559" y="536027"/>
            <a:ext cx="976411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2.1 DOF of a Rigid Body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2.2 DOF of a Robot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			2.3 C-space Topology and Representation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2.4 Configuration and Velocity Constraints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2.5 Task Space and Workspace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Two C-spaces may have the same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but differ in other ways.  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(“shape”) of a space is independent of how we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Two spaces are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topologically equivalent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if one can be continuously deformed to the other without cutting or pasting.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 spaces are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Cartesian products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spaces of lower dimension, e.g.,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       (1d)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𝔼,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= 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(2d)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𝔼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𝔼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𝔼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× S = T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𝔼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S  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(higher)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𝔼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× S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× T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endParaRPr lang="en-US" sz="2400" dirty="0">
              <a:latin typeface="Arial" panose="020B0604020202020204" pitchFamily="34" charset="0"/>
              <a:ea typeface="STIXGeneral" pitchFamily="2" charset="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Represent Euclidean (“flat”) spaces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𝔼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 as </a:t>
            </a:r>
            <a:r>
              <a:rPr lang="en-US" sz="2400" dirty="0" err="1"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ℝ</a:t>
            </a:r>
            <a:r>
              <a:rPr lang="en-US" sz="2400" i="1" baseline="30000" dirty="0" err="1">
                <a:latin typeface="Times New Roman" panose="02020603050405020304" pitchFamily="18" charset="0"/>
                <a:ea typeface="STIXGeneral" pitchFamily="2" charset="2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.  For curved spaces, choose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minimum-parameter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explicit parameterizations</a:t>
            </a:r>
            <a:r>
              <a:rPr lang="en-US" sz="2400" dirty="0"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 (choose between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singularities</a:t>
            </a:r>
            <a:r>
              <a:rPr lang="en-US" sz="2400" dirty="0"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 or an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atlas</a:t>
            </a:r>
            <a:r>
              <a:rPr lang="en-US" sz="2400" dirty="0"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 of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coordinate charts</a:t>
            </a:r>
            <a:r>
              <a:rPr lang="en-US" sz="2400" dirty="0"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), 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implicit representation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(use more numbers subject to constraints).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10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E5B728-7D97-4244-AF5E-8C617DD64632}"/>
              </a:ext>
            </a:extLst>
          </p:cNvPr>
          <p:cNvSpPr/>
          <p:nvPr/>
        </p:nvSpPr>
        <p:spPr>
          <a:xfrm>
            <a:off x="384313" y="2188564"/>
            <a:ext cx="11395457" cy="4729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91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FC6CD2-4DF3-074E-8978-17A01964F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14846-0B37-BE42-ABDE-854558C4F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10601-A61E-8C48-ADD1-4C43306A5E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44" y="136525"/>
            <a:ext cx="5885571" cy="61351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877F24-BE0E-5C4F-AA52-AA40EBE3E63A}"/>
              </a:ext>
            </a:extLst>
          </p:cNvPr>
          <p:cNvSpPr txBox="1"/>
          <p:nvPr/>
        </p:nvSpPr>
        <p:spPr>
          <a:xfrm>
            <a:off x="6862115" y="1490869"/>
            <a:ext cx="405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Any value in an atlas of coordinate charts?</a:t>
            </a:r>
          </a:p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 implicit representation?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3E0CEA-4FBD-0C4A-8813-8D41DE8E3E9A}"/>
              </a:ext>
            </a:extLst>
          </p:cNvPr>
          <p:cNvSpPr txBox="1"/>
          <p:nvPr/>
        </p:nvSpPr>
        <p:spPr>
          <a:xfrm>
            <a:off x="6862115" y="3204092"/>
            <a:ext cx="405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Any value in an atlas of coordinate charts?</a:t>
            </a:r>
          </a:p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 implicit representation?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38E166-17B3-6B4E-90A6-17F4634D7FEF}"/>
              </a:ext>
            </a:extLst>
          </p:cNvPr>
          <p:cNvSpPr txBox="1"/>
          <p:nvPr/>
        </p:nvSpPr>
        <p:spPr>
          <a:xfrm>
            <a:off x="6862115" y="4917315"/>
            <a:ext cx="405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Any value in an atlas of coordinate charts?</a:t>
            </a:r>
          </a:p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 implicit representation?</a:t>
            </a:r>
          </a:p>
        </p:txBody>
      </p:sp>
    </p:spTree>
    <p:extLst>
      <p:ext uri="{BB962C8B-B14F-4D97-AF65-F5344CB8AC3E}">
        <p14:creationId xmlns:p14="http://schemas.microsoft.com/office/powerpoint/2010/main" val="2249939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487965-B900-F14C-BB7A-181301E9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581BF-E6FC-E847-A964-F2FABEABB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D6BF1-F8A9-4542-8A56-7B6372C73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01" y="530173"/>
            <a:ext cx="5549900" cy="3594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EC32AC-8915-1E4A-884C-7FFD07C6F5E4}"/>
              </a:ext>
            </a:extLst>
          </p:cNvPr>
          <p:cNvSpPr txBox="1"/>
          <p:nvPr/>
        </p:nvSpPr>
        <p:spPr>
          <a:xfrm>
            <a:off x="6612149" y="530173"/>
            <a:ext cx="49387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C-space topology, with and without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arm joint limits, rotor angles? 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Implicit/explicit representations?  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Grübler’s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formula?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30DD2-65D5-F245-8B76-5D279F27A29A}"/>
              </a:ext>
            </a:extLst>
          </p:cNvPr>
          <p:cNvSpPr txBox="1"/>
          <p:nvPr/>
        </p:nvSpPr>
        <p:spPr>
          <a:xfrm>
            <a:off x="1811333" y="4870980"/>
            <a:ext cx="2531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www.prodrone.com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/archives/1420/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D52397-C229-AB42-A68B-DDAD9DD4EC3E}"/>
              </a:ext>
            </a:extLst>
          </p:cNvPr>
          <p:cNvSpPr txBox="1"/>
          <p:nvPr/>
        </p:nvSpPr>
        <p:spPr>
          <a:xfrm>
            <a:off x="932086" y="4273276"/>
            <a:ext cx="4289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hexrotor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with two 5-DOF arms</a:t>
            </a:r>
          </a:p>
        </p:txBody>
      </p:sp>
    </p:spTree>
    <p:extLst>
      <p:ext uri="{BB962C8B-B14F-4D97-AF65-F5344CB8AC3E}">
        <p14:creationId xmlns:p14="http://schemas.microsoft.com/office/powerpoint/2010/main" val="3278498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487965-B900-F14C-BB7A-181301E9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581BF-E6FC-E847-A964-F2FABEABB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98590-6BD5-9B49-8C10-F4671B36D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21" y="330222"/>
            <a:ext cx="3901110" cy="3859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6975D1-09C6-D44F-B887-0702F9C80FA5}"/>
              </a:ext>
            </a:extLst>
          </p:cNvPr>
          <p:cNvSpPr txBox="1"/>
          <p:nvPr/>
        </p:nvSpPr>
        <p:spPr>
          <a:xfrm>
            <a:off x="193905" y="4333461"/>
            <a:ext cx="5359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KUKA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youBot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mecanum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-wheel omnidirectional base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moving on flat ground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plus 5-DOF robot arm + gripper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59BF4-01E5-3A47-9431-8C20CF215937}"/>
              </a:ext>
            </a:extLst>
          </p:cNvPr>
          <p:cNvSpPr txBox="1"/>
          <p:nvPr/>
        </p:nvSpPr>
        <p:spPr>
          <a:xfrm>
            <a:off x="5897217" y="516835"/>
            <a:ext cx="5408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C-space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opology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representation?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Include gripper, wheel angles?</a:t>
            </a:r>
          </a:p>
        </p:txBody>
      </p:sp>
    </p:spTree>
    <p:extLst>
      <p:ext uri="{BB962C8B-B14F-4D97-AF65-F5344CB8AC3E}">
        <p14:creationId xmlns:p14="http://schemas.microsoft.com/office/powerpoint/2010/main" val="4203774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independent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holonomic constraints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on                  reduce an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-dim C-space to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n−k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Pfaffian constraints are constraints on velocity: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velocity constraints can be integrated to equivalent configuration constraints, they are holonomic.  If not, they are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nonholonomic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they reduce the dimension of the feasible velocities, but not the dimension of the C-space.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Determining if constraints are holonomic or nonholonomic is sometimes difficult (Chapter 13).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CA443-F763-994F-8409-FC7CE88CE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627" y="1989711"/>
            <a:ext cx="3222283" cy="1305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FB7D64-AAEE-2144-A077-20F1A4BF5F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5009" y="3507648"/>
            <a:ext cx="1366126" cy="407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2860B-F548-F540-9A2B-5B6287ECB5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9348" y="1332599"/>
            <a:ext cx="1364392" cy="332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07FA24-A466-1044-A444-8BEF12C6FCC3}"/>
              </a:ext>
            </a:extLst>
          </p:cNvPr>
          <p:cNvSpPr txBox="1"/>
          <p:nvPr/>
        </p:nvSpPr>
        <p:spPr>
          <a:xfrm>
            <a:off x="7201910" y="2404241"/>
            <a:ext cx="10208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4218821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space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the space in which a task is most naturally represented.  It is independent of a robot.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workspace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usually a specification of the reachable space by a robot (or its wrist, or end-effector).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Often defined in terms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translational positions only.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Sometimes 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dexterous workspace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the set of translational positions that can be reached with arbitrary orientation.   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66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5F4FB9-387F-EC4C-B08E-6BFACEBE3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A1F36B-92B9-2340-9141-0179F7222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F2FDF-CC7B-3142-A563-6BA7A0F6A8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194" y="334516"/>
            <a:ext cx="4617720" cy="2546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13F00-0C20-E544-B18C-48E9BEA74AE3}"/>
              </a:ext>
            </a:extLst>
          </p:cNvPr>
          <p:cNvSpPr txBox="1"/>
          <p:nvPr/>
        </p:nvSpPr>
        <p:spPr>
          <a:xfrm>
            <a:off x="-92219" y="3013501"/>
            <a:ext cx="7248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3R planar robot has its endpoint pinned by a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revolute joint, making a four-bar linkage.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37CFBB-2555-5B4D-B32A-BCA3E5939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05" y="4095653"/>
            <a:ext cx="6680499" cy="1045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C77E0D-2897-B549-AC20-E12B9C77B5DE}"/>
              </a:ext>
            </a:extLst>
          </p:cNvPr>
          <p:cNvSpPr txBox="1"/>
          <p:nvPr/>
        </p:nvSpPr>
        <p:spPr>
          <a:xfrm>
            <a:off x="7585209" y="836382"/>
            <a:ext cx="433644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does the C-space look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embedded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Symbol" pitchFamily="2" charset="2"/>
                <a:cs typeface="Times New Roman" panose="02020603050405020304" pitchFamily="18" charset="0"/>
              </a:rPr>
              <a:t>q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i="1" dirty="0">
                <a:latin typeface="Symbol" pitchFamily="2" charset="2"/>
                <a:cs typeface="Times New Roman" panose="02020603050405020304" pitchFamily="18" charset="0"/>
              </a:rPr>
              <a:t>q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i="1" dirty="0">
                <a:latin typeface="Symbol" pitchFamily="2" charset="2"/>
                <a:cs typeface="Times New Roman" panose="02020603050405020304" pitchFamily="18" charset="0"/>
              </a:rPr>
              <a:t>q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i="1" dirty="0">
                <a:latin typeface="Symbol" pitchFamily="2" charset="2"/>
                <a:cs typeface="Times New Roman" panose="02020603050405020304" pitchFamily="18" charset="0"/>
              </a:rPr>
              <a:t>q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could be an explicit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parameterization?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B02601-28FC-F741-8B8A-F81CD63B0264}"/>
              </a:ext>
            </a:extLst>
          </p:cNvPr>
          <p:cNvSpPr txBox="1"/>
          <p:nvPr/>
        </p:nvSpPr>
        <p:spPr>
          <a:xfrm>
            <a:off x="1786296" y="5438754"/>
            <a:ext cx="34916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“loop-closure” equations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505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5D9F74-9E7C-E94E-8210-6B40F652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B44456-91EB-1241-AA61-CFAE81011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42F0D-D585-BB46-A55F-A6F8DF4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08" y="1660993"/>
            <a:ext cx="4851400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9098C-F8AB-B24B-88D6-61DD29B41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563" y="4713476"/>
            <a:ext cx="2946400" cy="88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6D48A4-945E-8A47-83BC-66C83921E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251" y="1729562"/>
            <a:ext cx="4152900" cy="88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44C47B-6949-9B46-BAB8-6D3721803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251" y="3889212"/>
            <a:ext cx="3378200" cy="39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BF90FF-5F17-1F49-AFD0-9E9AC98BE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251" y="814424"/>
            <a:ext cx="27940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E3AA7E-D88E-A542-AD9F-2CA6925A32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4771" y="809737"/>
            <a:ext cx="1409700" cy="431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A79D63-E809-4942-8F75-B964360289BC}"/>
              </a:ext>
            </a:extLst>
          </p:cNvPr>
          <p:cNvSpPr txBox="1"/>
          <p:nvPr/>
        </p:nvSpPr>
        <p:spPr>
          <a:xfrm>
            <a:off x="793308" y="638355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disk rolling upright on a plane</a:t>
            </a:r>
          </a:p>
        </p:txBody>
      </p:sp>
    </p:spTree>
    <p:extLst>
      <p:ext uri="{BB962C8B-B14F-4D97-AF65-F5344CB8AC3E}">
        <p14:creationId xmlns:p14="http://schemas.microsoft.com/office/powerpoint/2010/main" val="3445335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C9C1A8-9D0F-A44B-9C10-0EC4D2699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0093E-5E5B-0A44-8576-00C273FFA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12E20-CF76-BC4D-8923-574CA0DC6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76" y="1127043"/>
            <a:ext cx="3027532" cy="24113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EAA76AB-9FA1-F74E-93AB-E4558E4C9688}"/>
              </a:ext>
            </a:extLst>
          </p:cNvPr>
          <p:cNvGrpSpPr/>
          <p:nvPr/>
        </p:nvGrpSpPr>
        <p:grpSpPr>
          <a:xfrm>
            <a:off x="7978547" y="1419154"/>
            <a:ext cx="3705401" cy="2009846"/>
            <a:chOff x="6837680" y="670984"/>
            <a:chExt cx="5094111" cy="27630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7ED307-FEB5-164A-B363-44B39D103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54531" y="670984"/>
              <a:ext cx="2090423" cy="205867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FA8DDCC-1F54-8444-9108-125C4A04E1A8}"/>
                </a:ext>
              </a:extLst>
            </p:cNvPr>
            <p:cNvCxnSpPr/>
            <p:nvPr/>
          </p:nvCxnSpPr>
          <p:spPr>
            <a:xfrm flipH="1">
              <a:off x="6837680" y="985520"/>
              <a:ext cx="1920240" cy="1137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79B5739-9D27-4347-A359-7EAA13F75A89}"/>
                </a:ext>
              </a:extLst>
            </p:cNvPr>
            <p:cNvCxnSpPr/>
            <p:nvPr/>
          </p:nvCxnSpPr>
          <p:spPr>
            <a:xfrm>
              <a:off x="6847840" y="2113280"/>
              <a:ext cx="3134360" cy="13157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9D030C9-8AC3-4C43-92EB-3CC9E431030F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10544954" y="1700319"/>
              <a:ext cx="1386837" cy="6065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9A6A074-05E9-984F-940C-A7BFD2BBBBAD}"/>
                </a:ext>
              </a:extLst>
            </p:cNvPr>
            <p:cNvCxnSpPr/>
            <p:nvPr/>
          </p:nvCxnSpPr>
          <p:spPr>
            <a:xfrm flipH="1">
              <a:off x="9972040" y="2296160"/>
              <a:ext cx="1920240" cy="1137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F2E3BA-8FA2-AF4C-BEA7-052019DD0D98}"/>
              </a:ext>
            </a:extLst>
          </p:cNvPr>
          <p:cNvGrpSpPr/>
          <p:nvPr/>
        </p:nvGrpSpPr>
        <p:grpSpPr>
          <a:xfrm>
            <a:off x="4549165" y="1384006"/>
            <a:ext cx="3012822" cy="1888472"/>
            <a:chOff x="531628" y="1384005"/>
            <a:chExt cx="3423684" cy="214600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C16A95-8A2C-124C-969F-C7BD593C2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9910" y="1384005"/>
              <a:ext cx="2194153" cy="2146005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4809526-9915-D54C-8132-037592E30BF6}"/>
                </a:ext>
              </a:extLst>
            </p:cNvPr>
            <p:cNvCxnSpPr/>
            <p:nvPr/>
          </p:nvCxnSpPr>
          <p:spPr>
            <a:xfrm>
              <a:off x="531628" y="3530010"/>
              <a:ext cx="34236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C8DB9B8-3C27-644A-A07A-1CB9171CED3A}"/>
              </a:ext>
            </a:extLst>
          </p:cNvPr>
          <p:cNvSpPr txBox="1"/>
          <p:nvPr/>
        </p:nvSpPr>
        <p:spPr>
          <a:xfrm>
            <a:off x="4474736" y="3656585"/>
            <a:ext cx="34034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wheel rolling on a line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the plane of the page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C4547E-1960-D84E-A589-5022D66FE556}"/>
              </a:ext>
            </a:extLst>
          </p:cNvPr>
          <p:cNvSpPr txBox="1"/>
          <p:nvPr/>
        </p:nvSpPr>
        <p:spPr>
          <a:xfrm>
            <a:off x="777356" y="356285"/>
            <a:ext cx="1040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starting with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holonomic constraints,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nonholonomic constraints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3A6587-F12A-CE4A-9BFF-E72D988AC64D}"/>
              </a:ext>
            </a:extLst>
          </p:cNvPr>
          <p:cNvSpPr txBox="1"/>
          <p:nvPr/>
        </p:nvSpPr>
        <p:spPr>
          <a:xfrm>
            <a:off x="284829" y="3628260"/>
            <a:ext cx="382989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 a coin constrained to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stand upright on a plane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 a coin constrained to roll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upright on a plane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2B5A2-285E-5F4A-A13E-1538CCDE643E}"/>
              </a:ext>
            </a:extLst>
          </p:cNvPr>
          <p:cNvSpPr txBox="1"/>
          <p:nvPr/>
        </p:nvSpPr>
        <p:spPr>
          <a:xfrm>
            <a:off x="8415933" y="3592437"/>
            <a:ext cx="29979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 a sphere touching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a plane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 a sphere rolling on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a plane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67AE78-962D-8147-9B0E-C94C0EEAFA34}"/>
              </a:ext>
            </a:extLst>
          </p:cNvPr>
          <p:cNvSpPr txBox="1"/>
          <p:nvPr/>
        </p:nvSpPr>
        <p:spPr>
          <a:xfrm>
            <a:off x="7045019" y="1701763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790E81-2425-684A-9632-B996E21DC372}"/>
              </a:ext>
            </a:extLst>
          </p:cNvPr>
          <p:cNvSpPr txBox="1"/>
          <p:nvPr/>
        </p:nvSpPr>
        <p:spPr>
          <a:xfrm>
            <a:off x="10534345" y="1203075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3ADAB9-8360-2C44-A0BB-0DBF4BCC62EE}"/>
              </a:ext>
            </a:extLst>
          </p:cNvPr>
          <p:cNvSpPr txBox="1"/>
          <p:nvPr/>
        </p:nvSpPr>
        <p:spPr>
          <a:xfrm>
            <a:off x="2492745" y="1072958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</a:t>
            </a:r>
          </a:p>
        </p:txBody>
      </p:sp>
    </p:spTree>
    <p:extLst>
      <p:ext uri="{BB962C8B-B14F-4D97-AF65-F5344CB8AC3E}">
        <p14:creationId xmlns:p14="http://schemas.microsoft.com/office/powerpoint/2010/main" val="3149999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166F9F-C853-CB49-B78E-8DA2E3145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BF95FA-07CC-264A-81B4-AF8544C47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30E6B-A008-D349-838A-B3B588CF4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029" y="461483"/>
            <a:ext cx="5886598" cy="2781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F7E629-41CA-0844-A777-15A6EF09FC49}"/>
              </a:ext>
            </a:extLst>
          </p:cNvPr>
          <p:cNvSpPr txBox="1"/>
          <p:nvPr/>
        </p:nvSpPr>
        <p:spPr>
          <a:xfrm>
            <a:off x="8036442" y="925751"/>
            <a:ext cx="32263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diff-drive mobile robot,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rolling without slipping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D185E-FDB1-8D44-8C2C-7F81DD13D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871" y="1926400"/>
            <a:ext cx="3017304" cy="4616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6B3E8F-8B20-AA44-8C28-7EF47FF93B2C}"/>
              </a:ext>
            </a:extLst>
          </p:cNvPr>
          <p:cNvSpPr/>
          <p:nvPr/>
        </p:nvSpPr>
        <p:spPr>
          <a:xfrm>
            <a:off x="958675" y="3364051"/>
            <a:ext cx="95846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many holonomic constraints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nonholonomic constraints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2641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a specification of the positions of all points of a mechanism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degrees of freedom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):  # of real #s required to describe a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 space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(C-space):  the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-dimension space of all configurations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a planar body: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;  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a spatial body: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7330E3-31B9-224E-84A7-13A285848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27E651-3E08-8A43-931F-DF7F0BE8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31895-A136-9D40-992A-158A83AB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678180"/>
            <a:ext cx="5080000" cy="3733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E2095B-AC4D-CB4A-9757-7F67A8498B17}"/>
              </a:ext>
            </a:extLst>
          </p:cNvPr>
          <p:cNvSpPr txBox="1"/>
          <p:nvPr/>
        </p:nvSpPr>
        <p:spPr>
          <a:xfrm>
            <a:off x="2621280" y="4775200"/>
            <a:ext cx="67063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slice of a position-only workspace for a typical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6R robot (here, the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Mecademic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Meca500)</a:t>
            </a:r>
          </a:p>
        </p:txBody>
      </p:sp>
    </p:spTree>
    <p:extLst>
      <p:ext uri="{BB962C8B-B14F-4D97-AF65-F5344CB8AC3E}">
        <p14:creationId xmlns:p14="http://schemas.microsoft.com/office/powerpoint/2010/main" val="1956166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271461-5249-6245-A4EA-C4CEB772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CD00AD-A135-D846-A5FF-7B8DC917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CA77F-D29E-E543-A5E8-AD0074C59A49}"/>
              </a:ext>
            </a:extLst>
          </p:cNvPr>
          <p:cNvSpPr txBox="1"/>
          <p:nvPr/>
        </p:nvSpPr>
        <p:spPr>
          <a:xfrm>
            <a:off x="862642" y="948906"/>
            <a:ext cx="751199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Task spaces for: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manipulating a rigid object?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operating a laser pointer?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carrying a tray of glasses to keep them vertical?</a:t>
            </a:r>
          </a:p>
        </p:txBody>
      </p:sp>
    </p:spTree>
    <p:extLst>
      <p:ext uri="{BB962C8B-B14F-4D97-AF65-F5344CB8AC3E}">
        <p14:creationId xmlns:p14="http://schemas.microsoft.com/office/powerpoint/2010/main" val="599740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mechanism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(body freedoms) –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(independent constraints from joints)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joint types: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Grübler’s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formula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6D0923-0D24-5540-AF9F-1375933D0A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7622" y="2476851"/>
            <a:ext cx="5358389" cy="257792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11BB1E-D183-B34B-83BF-DC7A5E357AA6}"/>
              </a:ext>
            </a:extLst>
          </p:cNvPr>
          <p:cNvGrpSpPr/>
          <p:nvPr/>
        </p:nvGrpSpPr>
        <p:grpSpPr>
          <a:xfrm>
            <a:off x="3770711" y="5054771"/>
            <a:ext cx="3843090" cy="975360"/>
            <a:chOff x="3747053" y="5562310"/>
            <a:chExt cx="3843090" cy="9753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EF87B2-CA54-1E44-AA98-6C3439F8A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68265" y="5562310"/>
              <a:ext cx="3321878" cy="97536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8A991D-EB26-6D4B-8B15-D42F81320423}"/>
                </a:ext>
              </a:extLst>
            </p:cNvPr>
            <p:cNvSpPr txBox="1"/>
            <p:nvPr/>
          </p:nvSpPr>
          <p:spPr>
            <a:xfrm>
              <a:off x="3747053" y="5819157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latin typeface="Times" pitchFamily="2" charset="0"/>
                </a:rPr>
                <a:t>dof</a:t>
              </a:r>
              <a:endParaRPr lang="en-US" sz="2400" dirty="0">
                <a:latin typeface="Times" pitchFamily="2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CD7E63D-0314-4F4D-9B20-C94F71636E1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407" y="2476851"/>
            <a:ext cx="5035246" cy="258465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9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AEB57A-2B60-3F49-A2CB-6F29492A0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C4D94B-9DED-F642-91F0-864EFC33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0C1A7-7676-8B43-B2D6-3AC7F015D8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162" y="620110"/>
            <a:ext cx="3975343" cy="3281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EA162F-A0D9-0543-BF29-1FF6612CB9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4497" y="630102"/>
            <a:ext cx="3683876" cy="32718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0B44FA-AA7D-E34E-B7C2-B27EBF11ACB9}"/>
              </a:ext>
            </a:extLst>
          </p:cNvPr>
          <p:cNvSpPr txBox="1"/>
          <p:nvPr/>
        </p:nvSpPr>
        <p:spPr>
          <a:xfrm>
            <a:off x="1198180" y="4078014"/>
            <a:ext cx="227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coin on a plane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409135-C764-164C-9488-E24288CFCD5B}"/>
              </a:ext>
            </a:extLst>
          </p:cNvPr>
          <p:cNvSpPr txBox="1"/>
          <p:nvPr/>
        </p:nvSpPr>
        <p:spPr>
          <a:xfrm>
            <a:off x="8164817" y="4078014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coin in space</a:t>
            </a:r>
          </a:p>
        </p:txBody>
      </p:sp>
    </p:spTree>
    <p:extLst>
      <p:ext uri="{BB962C8B-B14F-4D97-AF65-F5344CB8AC3E}">
        <p14:creationId xmlns:p14="http://schemas.microsoft.com/office/powerpoint/2010/main" val="66998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CAC86-D611-7641-9018-8A67E8FF7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F89183-4B00-C040-B830-0D794DE6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41A2A-BEF1-C747-B331-A9815941A1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365" y="570452"/>
            <a:ext cx="4418756" cy="4556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42717-7DB3-1144-B901-EC348552877F}"/>
              </a:ext>
            </a:extLst>
          </p:cNvPr>
          <p:cNvSpPr txBox="1"/>
          <p:nvPr/>
        </p:nvSpPr>
        <p:spPr>
          <a:xfrm>
            <a:off x="1648674" y="503771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0CA028-61C5-3D45-8B8A-A3B8A81EB7C3}"/>
              </a:ext>
            </a:extLst>
          </p:cNvPr>
          <p:cNvSpPr txBox="1"/>
          <p:nvPr/>
        </p:nvSpPr>
        <p:spPr>
          <a:xfrm flipH="1">
            <a:off x="3523376" y="3103927"/>
            <a:ext cx="43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1CE56-18EC-CD44-81F0-39E331B97474}"/>
              </a:ext>
            </a:extLst>
          </p:cNvPr>
          <p:cNvSpPr txBox="1"/>
          <p:nvPr/>
        </p:nvSpPr>
        <p:spPr>
          <a:xfrm>
            <a:off x="2038524" y="451092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F9E17-B93F-3041-9A08-2F82EE67A3A1}"/>
              </a:ext>
            </a:extLst>
          </p:cNvPr>
          <p:cNvSpPr txBox="1"/>
          <p:nvPr/>
        </p:nvSpPr>
        <p:spPr>
          <a:xfrm>
            <a:off x="585515" y="413303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78DF4-58AB-3840-BE39-BDB4124C6858}"/>
              </a:ext>
            </a:extLst>
          </p:cNvPr>
          <p:cNvSpPr txBox="1"/>
          <p:nvPr/>
        </p:nvSpPr>
        <p:spPr>
          <a:xfrm>
            <a:off x="4364393" y="1073791"/>
            <a:ext cx="2598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 x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PP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RS parallel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manipulator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32E77-BB77-914C-A30C-3FDCC40FE84C}"/>
              </a:ext>
            </a:extLst>
          </p:cNvPr>
          <p:cNvSpPr txBox="1"/>
          <p:nvPr/>
        </p:nvSpPr>
        <p:spPr>
          <a:xfrm>
            <a:off x="705698" y="5461107"/>
            <a:ext cx="4958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KUKA Systems North America LLC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(patent pending)</a:t>
            </a:r>
          </a:p>
        </p:txBody>
      </p:sp>
    </p:spTree>
    <p:extLst>
      <p:ext uri="{BB962C8B-B14F-4D97-AF65-F5344CB8AC3E}">
        <p14:creationId xmlns:p14="http://schemas.microsoft.com/office/powerpoint/2010/main" val="29563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CF68BF-F7C8-B04E-A0B9-6FBE673E5F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772" y="1037966"/>
            <a:ext cx="4689401" cy="4094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C9E0E0-7F33-964F-BB94-BC51FAE6F1C3}"/>
              </a:ext>
            </a:extLst>
          </p:cNvPr>
          <p:cNvSpPr txBox="1"/>
          <p:nvPr/>
        </p:nvSpPr>
        <p:spPr>
          <a:xfrm>
            <a:off x="1600199" y="296733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C7B0D8-A20D-3440-A5A4-47C847CACAF3}"/>
              </a:ext>
            </a:extLst>
          </p:cNvPr>
          <p:cNvSpPr txBox="1"/>
          <p:nvPr/>
        </p:nvSpPr>
        <p:spPr>
          <a:xfrm>
            <a:off x="1600199" y="139147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21971-327C-8449-952F-6F7FB6555776}"/>
              </a:ext>
            </a:extLst>
          </p:cNvPr>
          <p:cNvSpPr txBox="1"/>
          <p:nvPr/>
        </p:nvSpPr>
        <p:spPr>
          <a:xfrm>
            <a:off x="1600199" y="373147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3B47E5-FF45-D34D-A929-12FE74434D50}"/>
              </a:ext>
            </a:extLst>
          </p:cNvPr>
          <p:cNvSpPr txBox="1"/>
          <p:nvPr/>
        </p:nvSpPr>
        <p:spPr>
          <a:xfrm>
            <a:off x="2418521" y="467060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9879F0-6817-404F-A4AB-32F98B67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DA3DC-8D4B-3D4C-9724-E2080414B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64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DD00BA-C32D-604A-8E21-CAA6AE0176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85" y="1273256"/>
            <a:ext cx="4692186" cy="29256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002FA4-4138-2F46-9B80-ED6C07BF9F88}"/>
              </a:ext>
            </a:extLst>
          </p:cNvPr>
          <p:cNvSpPr txBox="1"/>
          <p:nvPr/>
        </p:nvSpPr>
        <p:spPr>
          <a:xfrm>
            <a:off x="523937" y="442259"/>
            <a:ext cx="6607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 x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UU miniature surgical parallel manipulator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(National University of Singapore)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926DC-D28C-0947-B537-F00112296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403B1-F7E2-A746-A020-B2CB2E9B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00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EEBFF1-5B9F-DC4F-B516-D7B0478C8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B10B1E-045E-C54A-9A9B-E09B151C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50235-BA65-2C49-BC5E-9364019FBEC3}"/>
              </a:ext>
            </a:extLst>
          </p:cNvPr>
          <p:cNvSpPr txBox="1"/>
          <p:nvPr/>
        </p:nvSpPr>
        <p:spPr>
          <a:xfrm>
            <a:off x="1145946" y="5626171"/>
            <a:ext cx="4807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www.youtube.com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watch?v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=AyVu4AE25DM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960EB-928D-FF4F-89AD-96A37689DF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2" y="1113806"/>
            <a:ext cx="6168218" cy="4512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DC168D-8F5D-BE42-80DB-2ED5D2BE3DD0}"/>
              </a:ext>
            </a:extLst>
          </p:cNvPr>
          <p:cNvSpPr txBox="1"/>
          <p:nvPr/>
        </p:nvSpPr>
        <p:spPr>
          <a:xfrm>
            <a:off x="2354502" y="553641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Quanser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Hexapod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ACE3C-5972-1E4F-890F-BC86CECB8226}"/>
              </a:ext>
            </a:extLst>
          </p:cNvPr>
          <p:cNvSpPr txBox="1"/>
          <p:nvPr/>
        </p:nvSpPr>
        <p:spPr>
          <a:xfrm>
            <a:off x="2470395" y="446085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3233EF-C6D5-5045-AD47-A78FBFB097B7}"/>
              </a:ext>
            </a:extLst>
          </p:cNvPr>
          <p:cNvSpPr txBox="1"/>
          <p:nvPr/>
        </p:nvSpPr>
        <p:spPr>
          <a:xfrm>
            <a:off x="4269725" y="452666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0E1B1-00B6-6945-AAC3-271D46A20100}"/>
              </a:ext>
            </a:extLst>
          </p:cNvPr>
          <p:cNvSpPr txBox="1"/>
          <p:nvPr/>
        </p:nvSpPr>
        <p:spPr>
          <a:xfrm>
            <a:off x="2990140" y="398894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0C7537-8324-C946-9BDE-F1DC299DFAE1}"/>
              </a:ext>
            </a:extLst>
          </p:cNvPr>
          <p:cNvSpPr txBox="1"/>
          <p:nvPr/>
        </p:nvSpPr>
        <p:spPr>
          <a:xfrm>
            <a:off x="2294706" y="364291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3ECB13-6981-D74D-9454-0CA8E3B6CE2C}"/>
              </a:ext>
            </a:extLst>
          </p:cNvPr>
          <p:cNvSpPr txBox="1"/>
          <p:nvPr/>
        </p:nvSpPr>
        <p:spPr>
          <a:xfrm>
            <a:off x="2990140" y="24445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4D80BA-5183-2343-A800-4E755F7B4F6D}"/>
              </a:ext>
            </a:extLst>
          </p:cNvPr>
          <p:cNvSpPr txBox="1"/>
          <p:nvPr/>
        </p:nvSpPr>
        <p:spPr>
          <a:xfrm>
            <a:off x="3628675" y="24445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3A4EB-355C-1940-8F7B-C2FA6F2B0D64}"/>
              </a:ext>
            </a:extLst>
          </p:cNvPr>
          <p:cNvSpPr txBox="1"/>
          <p:nvPr/>
        </p:nvSpPr>
        <p:spPr>
          <a:xfrm>
            <a:off x="3804364" y="216139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4D85F4-C749-D14D-AA59-5F7B7FFBF4CC}"/>
              </a:ext>
            </a:extLst>
          </p:cNvPr>
          <p:cNvSpPr txBox="1"/>
          <p:nvPr/>
        </p:nvSpPr>
        <p:spPr>
          <a:xfrm>
            <a:off x="3697178" y="406547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EF3965-A3D6-CA4E-8E80-09902FE7FE96}"/>
              </a:ext>
            </a:extLst>
          </p:cNvPr>
          <p:cNvSpPr txBox="1"/>
          <p:nvPr/>
        </p:nvSpPr>
        <p:spPr>
          <a:xfrm>
            <a:off x="4447812" y="382059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9E0956-EC17-844D-9259-3C5B0D0D5A69}"/>
              </a:ext>
            </a:extLst>
          </p:cNvPr>
          <p:cNvSpPr txBox="1"/>
          <p:nvPr/>
        </p:nvSpPr>
        <p:spPr>
          <a:xfrm>
            <a:off x="2990140" y="162420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435574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565897-79AC-834A-AA9D-80B2511D49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72" y="531339"/>
            <a:ext cx="3394051" cy="60177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B9158A-8FB4-604A-A727-94AC4B4A27C6}"/>
              </a:ext>
            </a:extLst>
          </p:cNvPr>
          <p:cNvSpPr txBox="1"/>
          <p:nvPr/>
        </p:nvSpPr>
        <p:spPr>
          <a:xfrm>
            <a:off x="4472997" y="1262270"/>
            <a:ext cx="711573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does the human arm have?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Method 1:  add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joints (shoulder, elbow, wrist)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Method 2:  fully constrain hand’s position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many total constraints are imposed by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joints?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F94C6-1551-3F45-8B25-AED1C61B9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2851E-18B2-4945-8602-6A45E0F39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08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1093</Words>
  <Application>Microsoft Office PowerPoint</Application>
  <PresentationFormat>Widescreen</PresentationFormat>
  <Paragraphs>207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Symbol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Yujian Fu</cp:lastModifiedBy>
  <cp:revision>45</cp:revision>
  <cp:lastPrinted>2020-10-01T19:58:55Z</cp:lastPrinted>
  <dcterms:created xsi:type="dcterms:W3CDTF">2020-09-16T15:38:21Z</dcterms:created>
  <dcterms:modified xsi:type="dcterms:W3CDTF">2023-10-23T11:44:08Z</dcterms:modified>
</cp:coreProperties>
</file>